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1" r:id="rId4"/>
    <p:sldMasterId id="2147483753" r:id="rId5"/>
  </p:sldMasterIdLst>
  <p:notesMasterIdLst>
    <p:notesMasterId r:id="rId7"/>
  </p:notesMasterIdLst>
  <p:handoutMasterIdLst>
    <p:handoutMasterId r:id="rId8"/>
  </p:handoutMasterIdLst>
  <p:sldIdLst>
    <p:sldId id="725" r:id="rId6"/>
  </p:sldIdLst>
  <p:sldSz cx="12192000" cy="6858000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Meiryo UI" panose="020B0604030504040204" pitchFamily="50" charset="-128"/>
        <a:ea typeface="Meiryo UI" panose="020B060403050404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 userDrawn="1">
          <p15:clr>
            <a:srgbClr val="A4A3A4"/>
          </p15:clr>
        </p15:guide>
        <p15:guide id="2" pos="76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B842A5-1FB0-2167-4C47-C217B3B5581A}" name="Windows ユーザー" initials="W" userId="Windows ユーザー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CC"/>
    <a:srgbClr val="CCFFCC"/>
    <a:srgbClr val="FFD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74" autoAdjust="0"/>
    <p:restoredTop sz="94404" autoAdjust="0"/>
  </p:normalViewPr>
  <p:slideViewPr>
    <p:cSldViewPr>
      <p:cViewPr varScale="1">
        <p:scale>
          <a:sx n="70" d="100"/>
          <a:sy n="70" d="100"/>
        </p:scale>
        <p:origin x="156" y="36"/>
      </p:cViewPr>
      <p:guideLst>
        <p:guide orient="horz" pos="28"/>
        <p:guide pos="76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90" d="100"/>
          <a:sy n="90" d="100"/>
        </p:scale>
        <p:origin x="3624" y="-1050"/>
      </p:cViewPr>
      <p:guideLst>
        <p:guide orient="horz" pos="3108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9413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013"/>
            <a:ext cx="2919413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test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EC4FBD0-7633-4554-A01D-57EBE408A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95072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19413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4"/>
            <a:ext cx="2919412" cy="493713"/>
          </a:xfrm>
          <a:prstGeom prst="rect">
            <a:avLst/>
          </a:prstGeom>
        </p:spPr>
        <p:txBody>
          <a:bodyPr vert="horz" lIns="91376" tIns="45689" rIns="91376" bIns="456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89" rIns="91376" bIns="45689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vert="horz" lIns="91376" tIns="45689" rIns="91376" bIns="45689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013"/>
            <a:ext cx="2919413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test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376" tIns="45689" rIns="91376" bIns="456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E3D2EF-E1DA-43A1-AAB5-1C750E1C492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29279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0542" y="1052737"/>
            <a:ext cx="103632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3501009"/>
            <a:ext cx="12199815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177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24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7385" y="273051"/>
            <a:ext cx="681501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24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53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554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554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554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5351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500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42031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469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527262" y="6601530"/>
            <a:ext cx="1284385" cy="256470"/>
          </a:xfrm>
          <a:prstGeom prst="rect">
            <a:avLst/>
          </a:prstGeom>
        </p:spPr>
        <p:txBody>
          <a:bodyPr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CA8D4A6D-85F2-41B7-A27E-54BD60322951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D9FEE64-AEE9-FEB3-95F9-6C382A428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92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71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/>
              <a:t>test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247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247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72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92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89785" y="1600201"/>
            <a:ext cx="539261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6150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75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75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693" y="1535113"/>
            <a:ext cx="53887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693" y="2174875"/>
            <a:ext cx="53887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5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12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88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8" name="タイトル 1"/>
          <p:cNvSpPr txBox="1">
            <a:spLocks/>
          </p:cNvSpPr>
          <p:nvPr userDrawn="1"/>
        </p:nvSpPr>
        <p:spPr>
          <a:xfrm>
            <a:off x="-3907" y="6691314"/>
            <a:ext cx="11594123" cy="166687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dirty="0">
                <a:solidFill>
                  <a:schemeClr val="bg1">
                    <a:lumMod val="50000"/>
                  </a:schemeClr>
                </a:solidFill>
              </a:rPr>
              <a:t>令和６年度補正　再生可能エネルギー導入拡大・分散型エネルギーリソース導入支援等事業費補助金（電力データ活用支援等事業）</a:t>
            </a:r>
            <a:r>
              <a:rPr lang="ja-JP" altLang="en-US" sz="1000" i="1" dirty="0">
                <a:solidFill>
                  <a:schemeClr val="bg1">
                    <a:lumMod val="50000"/>
                  </a:schemeClr>
                </a:solidFill>
              </a:rPr>
              <a:t>事業概要書</a:t>
            </a:r>
          </a:p>
        </p:txBody>
      </p:sp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D3584102-EE50-5AA1-2B1A-164615826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609600" y="6525345"/>
            <a:ext cx="10972800" cy="1961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9981B-ECAC-4AAF-A3FD-B78E199E2F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4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63F095-AA6E-426F-4378-79D5A9079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0E1E58-34E9-1B0C-7417-E746FAB15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0"/>
            <a:ext cx="4867622" cy="516756"/>
          </a:xfrm>
        </p:spPr>
        <p:txBody>
          <a:bodyPr/>
          <a:lstStyle/>
          <a:p>
            <a:pPr algn="l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補助事業の名称：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1B2F7EE-AFC9-9A6D-187A-5D6D8F7E8046}"/>
              </a:ext>
            </a:extLst>
          </p:cNvPr>
          <p:cNvSpPr/>
          <p:nvPr/>
        </p:nvSpPr>
        <p:spPr>
          <a:xfrm>
            <a:off x="153029" y="511140"/>
            <a:ext cx="5839233" cy="8640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申請者名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B929901-0116-DB05-389F-7120D3DFB836}"/>
              </a:ext>
            </a:extLst>
          </p:cNvPr>
          <p:cNvSpPr/>
          <p:nvPr/>
        </p:nvSpPr>
        <p:spPr>
          <a:xfrm>
            <a:off x="153037" y="1456690"/>
            <a:ext cx="5839233" cy="226034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補助事業の目的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2425972-674F-0AEB-E256-4A3C88604FBB}"/>
              </a:ext>
            </a:extLst>
          </p:cNvPr>
          <p:cNvSpPr/>
          <p:nvPr/>
        </p:nvSpPr>
        <p:spPr>
          <a:xfrm>
            <a:off x="6199725" y="1484784"/>
            <a:ext cx="5839237" cy="223224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効果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BFD3AD-A2A5-6448-8CCA-48490403E12F}"/>
              </a:ext>
            </a:extLst>
          </p:cNvPr>
          <p:cNvSpPr/>
          <p:nvPr/>
        </p:nvSpPr>
        <p:spPr>
          <a:xfrm>
            <a:off x="153037" y="3822890"/>
            <a:ext cx="5839225" cy="28464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実施内容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4D64542-07D7-AE37-D5B2-34CCE343B40C}"/>
              </a:ext>
            </a:extLst>
          </p:cNvPr>
          <p:cNvSpPr/>
          <p:nvPr/>
        </p:nvSpPr>
        <p:spPr>
          <a:xfrm>
            <a:off x="6199724" y="3822890"/>
            <a:ext cx="5839237" cy="284647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電力データ利活用の社会実装への期待度</a:t>
            </a:r>
            <a:endParaRPr lang="en-US" altLang="ja-JP" sz="1400" b="1" u="sng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ja-JP" altLang="en-US" sz="1600" b="1" u="sng" dirty="0">
              <a:solidFill>
                <a:schemeClr val="tx1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0E06E70-28E0-9D78-CB63-69EC14D87B8C}"/>
              </a:ext>
            </a:extLst>
          </p:cNvPr>
          <p:cNvSpPr/>
          <p:nvPr/>
        </p:nvSpPr>
        <p:spPr>
          <a:xfrm>
            <a:off x="6199723" y="511140"/>
            <a:ext cx="5839231" cy="86409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b="1" u="sng" dirty="0">
                <a:solidFill>
                  <a:schemeClr val="tx1"/>
                </a:solidFill>
              </a:rPr>
              <a:t>（共同申請者名）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D9C483B8-1B72-AD88-3726-B7A8D5256480}"/>
              </a:ext>
            </a:extLst>
          </p:cNvPr>
          <p:cNvSpPr/>
          <p:nvPr/>
        </p:nvSpPr>
        <p:spPr>
          <a:xfrm>
            <a:off x="2462065" y="2762281"/>
            <a:ext cx="6084524" cy="7613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記入上の注意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冒頭に「①個データ活用支援事業」か「②統計データ活用支援事業</a:t>
            </a:r>
            <a:r>
              <a:rPr lang="en-US" altLang="ja-JP" sz="1400" dirty="0">
                <a:solidFill>
                  <a:srgbClr val="FF0000"/>
                </a:solidFill>
              </a:rPr>
              <a:t>(</a:t>
            </a:r>
            <a:r>
              <a:rPr lang="ja-JP" altLang="en-US" sz="1400" dirty="0">
                <a:solidFill>
                  <a:srgbClr val="FF0000"/>
                </a:solidFill>
              </a:rPr>
              <a:t>標準統計</a:t>
            </a:r>
            <a:r>
              <a:rPr lang="en-US" altLang="ja-JP" sz="1400" dirty="0">
                <a:solidFill>
                  <a:srgbClr val="FF0000"/>
                </a:solidFill>
              </a:rPr>
              <a:t>)</a:t>
            </a:r>
            <a:r>
              <a:rPr lang="ja-JP" altLang="en-US" sz="1400" dirty="0">
                <a:solidFill>
                  <a:srgbClr val="FF0000"/>
                </a:solidFill>
              </a:rPr>
              <a:t>」か</a:t>
            </a:r>
            <a:endParaRPr lang="en-US" altLang="ja-JP" sz="1400" dirty="0">
              <a:solidFill>
                <a:srgbClr val="FF0000"/>
              </a:solidFill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400" dirty="0">
                <a:solidFill>
                  <a:srgbClr val="FF0000"/>
                </a:solidFill>
              </a:rPr>
              <a:t>いずれかを明記したください。</a:t>
            </a:r>
            <a:endParaRPr lang="ja-JP" altLang="en-US" sz="1400" dirty="0">
              <a:solidFill>
                <a:schemeClr val="tx1"/>
              </a:solidFill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CFCD16DF-EBE4-F860-7B6A-80320D7FB307}"/>
              </a:ext>
            </a:extLst>
          </p:cNvPr>
          <p:cNvCxnSpPr>
            <a:cxnSpLocks/>
          </p:cNvCxnSpPr>
          <p:nvPr/>
        </p:nvCxnSpPr>
        <p:spPr>
          <a:xfrm flipH="1">
            <a:off x="1127448" y="3197414"/>
            <a:ext cx="1334617" cy="73564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9928D7F-6C56-06D1-A199-07972563E7E6}"/>
              </a:ext>
            </a:extLst>
          </p:cNvPr>
          <p:cNvSpPr/>
          <p:nvPr/>
        </p:nvSpPr>
        <p:spPr>
          <a:xfrm>
            <a:off x="10653043" y="0"/>
            <a:ext cx="1728192" cy="332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1100" dirty="0">
                <a:solidFill>
                  <a:schemeClr val="tx1"/>
                </a:solidFill>
              </a:rPr>
              <a:t>（様式第１７）</a:t>
            </a:r>
          </a:p>
        </p:txBody>
      </p:sp>
    </p:spTree>
    <p:extLst>
      <p:ext uri="{BB962C8B-B14F-4D97-AF65-F5344CB8AC3E}">
        <p14:creationId xmlns:p14="http://schemas.microsoft.com/office/powerpoint/2010/main" val="1601137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accent3"/>
            </a:gs>
            <a:gs pos="50000">
              <a:schemeClr val="accent3"/>
            </a:gs>
            <a:gs pos="100000">
              <a:schemeClr val="accent3"/>
            </a:gs>
          </a:gsLst>
          <a:lin ang="0" scaled="1"/>
          <a:tileRect/>
        </a:gra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D73D1BFE876BF43A760BAD664AB1D72" ma:contentTypeVersion="13" ma:contentTypeDescription="新しいドキュメントを作成します。" ma:contentTypeScope="" ma:versionID="15cdaf8b68ecf00c0502d1934e8e3980">
  <xsd:schema xmlns:xsd="http://www.w3.org/2001/XMLSchema" xmlns:xs="http://www.w3.org/2001/XMLSchema" xmlns:p="http://schemas.microsoft.com/office/2006/metadata/properties" xmlns:ns2="214b20f3-dc60-4cab-848d-340fa6b0231d" xmlns:ns3="623cf6b6-8c1c-4441-af41-7baf7c9a28aa" targetNamespace="http://schemas.microsoft.com/office/2006/metadata/properties" ma:root="true" ma:fieldsID="a5ea9a3ca3b364616bed623a81d45f61" ns2:_="" ns3:_="">
    <xsd:import namespace="214b20f3-dc60-4cab-848d-340fa6b0231d"/>
    <xsd:import namespace="623cf6b6-8c1c-4441-af41-7baf7c9a28a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4b20f3-dc60-4cab-848d-340fa6b023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f6a3f5ef-cd54-4ef7-b1b9-4a46cb3bb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3cf6b6-8c1c-4441-af41-7baf7c9a28a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ee52b66-7f8f-4b3d-99f6-ab1b8af1adfc}" ma:internalName="TaxCatchAll" ma:showField="CatchAllData" ma:web="623cf6b6-8c1c-4441-af41-7baf7c9a28a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14b20f3-dc60-4cab-848d-340fa6b0231d">
      <Terms xmlns="http://schemas.microsoft.com/office/infopath/2007/PartnerControls"/>
    </lcf76f155ced4ddcb4097134ff3c332f>
    <TaxCatchAll xmlns="623cf6b6-8c1c-4441-af41-7baf7c9a28a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3CFDB-C731-4303-BFEB-85ABE5EBCE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4b20f3-dc60-4cab-848d-340fa6b0231d"/>
    <ds:schemaRef ds:uri="623cf6b6-8c1c-4441-af41-7baf7c9a2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0FD06A-740B-4EBE-8635-024DC5AEACB1}">
  <ds:schemaRefs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  <ds:schemaRef ds:uri="7f35e369-afb1-4c24-a4da-4d9b0b81aaac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214b20f3-dc60-4cab-848d-340fa6b0231d"/>
    <ds:schemaRef ds:uri="623cf6b6-8c1c-4441-af41-7baf7c9a28aa"/>
  </ds:schemaRefs>
</ds:datastoreItem>
</file>

<file path=customXml/itemProps3.xml><?xml version="1.0" encoding="utf-8"?>
<ds:datastoreItem xmlns:ds="http://schemas.openxmlformats.org/officeDocument/2006/customXml" ds:itemID="{846193B3-245B-4666-B60F-9EC66DE66B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12298</TotalTime>
  <Words>67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Office ​​テーマ</vt:lpstr>
      <vt:lpstr>デザインの設定</vt:lpstr>
      <vt:lpstr>補助事業の名称：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GIO奥村</cp:lastModifiedBy>
  <cp:revision>600</cp:revision>
  <cp:lastPrinted>2025-03-24T08:10:02Z</cp:lastPrinted>
  <dcterms:created xsi:type="dcterms:W3CDTF">2013-09-09T14:53:54Z</dcterms:created>
  <dcterms:modified xsi:type="dcterms:W3CDTF">2025-04-11T04:53:13Z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0x0101004D73D1BFE876BF43A760BAD664AB1D72</vt:lpwstr>
  </property>
</Properties>
</file>